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48"/>
  </p:notesMasterIdLst>
  <p:sldIdLst>
    <p:sldId id="256" r:id="rId2"/>
    <p:sldId id="303" r:id="rId3"/>
    <p:sldId id="298" r:id="rId4"/>
    <p:sldId id="299" r:id="rId5"/>
    <p:sldId id="300" r:id="rId6"/>
    <p:sldId id="302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2" r:id="rId25"/>
    <p:sldId id="324" r:id="rId26"/>
    <p:sldId id="325" r:id="rId27"/>
    <p:sldId id="326" r:id="rId28"/>
    <p:sldId id="331" r:id="rId29"/>
    <p:sldId id="333" r:id="rId30"/>
    <p:sldId id="334" r:id="rId31"/>
    <p:sldId id="358" r:id="rId32"/>
    <p:sldId id="359" r:id="rId33"/>
    <p:sldId id="360" r:id="rId34"/>
    <p:sldId id="335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3E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4660"/>
  </p:normalViewPr>
  <p:slideViewPr>
    <p:cSldViewPr>
      <p:cViewPr varScale="1">
        <p:scale>
          <a:sx n="68" d="100"/>
          <a:sy n="68" d="100"/>
        </p:scale>
        <p:origin x="107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-2056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1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A8F85C36-408D-4F29-A4DB-CA613DCEABD0}" type="datetime1">
              <a:rPr lang="en-US" altLang="zh-CN" smtClean="0"/>
              <a:t>3/3/2022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BF6C5-6FF8-4D32-9853-92B71FA58811}" type="datetime1">
              <a:rPr lang="en-US" altLang="zh-CN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FD5635E-6A1F-4522-A00E-2A16846545BA}" type="datetime1">
              <a:rPr lang="en-US" altLang="zh-CN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C37B9-836D-4C19-B8CA-9E5AA7826A61}" type="datetime1">
              <a:rPr lang="en-US" altLang="zh-CN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EDE2-2783-4EE3-A1FE-94FC822BEFEF}" type="datetime1">
              <a:rPr lang="en-US" altLang="zh-CN" smtClean="0"/>
              <a:t>3/3/2022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F854AB9-802C-4FE8-8CFE-BDD4F2C2FC42}" type="datetime1">
              <a:rPr lang="en-US" altLang="zh-CN" smtClean="0"/>
              <a:t>3/3/2022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468EBA7-F00C-4F15-89E3-2C5D30C6AE90}" type="datetime1">
              <a:rPr lang="en-US" altLang="zh-CN" smtClean="0"/>
              <a:t>3/3/2022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50E1-916C-47C5-95EB-93E1EBE0FE47}" type="datetime1">
              <a:rPr lang="en-US" altLang="zh-CN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2E18-8912-4204-BD93-88FC95F8D5F3}" type="datetime1">
              <a:rPr lang="en-US" altLang="zh-CN" smtClean="0"/>
              <a:t>3/3/2022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A5826-71A0-4770-B628-31B179DA9449}" type="datetime1">
              <a:rPr lang="en-US" altLang="zh-CN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C6EAA495-25D0-4A58-9484-9A43AC75D37B}" type="datetime1">
              <a:rPr lang="en-US" altLang="zh-CN" smtClean="0"/>
              <a:t>3/3/2022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A3B5651-C11C-47AC-A174-DE44A077DE6D}" type="datetime1">
              <a:rPr lang="en-US" altLang="zh-CN" smtClean="0"/>
              <a:t>3/3/2022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5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emf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3.png"/><Relationship Id="rId7" Type="http://schemas.openxmlformats.org/officeDocument/2006/relationships/image" Target="../media/image91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emf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8.png"/><Relationship Id="rId7" Type="http://schemas.openxmlformats.org/officeDocument/2006/relationships/image" Target="../media/image96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7" Type="http://schemas.openxmlformats.org/officeDocument/2006/relationships/image" Target="../media/image1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7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6.wmf"/><Relationship Id="rId4" Type="http://schemas.openxmlformats.org/officeDocument/2006/relationships/image" Target="../media/image18.png"/><Relationship Id="rId9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5257800"/>
            <a:ext cx="6477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4. Electrostatics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7e Applied EM by Ulaby and </a:t>
            </a:r>
            <a:r>
              <a:rPr lang="en-US" dirty="0" err="1"/>
              <a:t>Ravaioli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1494" y="0"/>
            <a:ext cx="6981012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8BC6CA-C69C-4F75-8AC1-64A27C8F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221355" cy="182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2209800"/>
            <a:ext cx="52444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8724" y="76199"/>
            <a:ext cx="3685276" cy="670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229600" y="6412468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CCCBCAF-A9ED-47F8-87C8-ED6BCE2F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4681314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4184" y="76200"/>
            <a:ext cx="3685276" cy="670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86176F-FF4D-4169-9C51-00ED50E4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2267744" y="3140968"/>
            <a:ext cx="14401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00808"/>
            <a:ext cx="5066234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0479" y="2133600"/>
            <a:ext cx="402352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A4BEE6-4A09-4CC0-ACA1-27959C98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44824"/>
            <a:ext cx="4724400" cy="4813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1C2A3B-8BFD-41BD-8F5B-5110967D2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0479" y="2133600"/>
            <a:ext cx="402352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Gauss’s Law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8892" y="340791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the divergence theorem gives: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l="2011" r="5501" b="1772"/>
          <a:stretch/>
        </p:blipFill>
        <p:spPr bwMode="auto">
          <a:xfrm>
            <a:off x="323528" y="1772816"/>
            <a:ext cx="3312368" cy="7200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5499" y="836712"/>
            <a:ext cx="4427912" cy="36135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2D5743-8615-48DA-8050-E4268B49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4" cstate="print"/>
          <a:srcRect t="65334"/>
          <a:stretch/>
        </p:blipFill>
        <p:spPr bwMode="auto">
          <a:xfrm>
            <a:off x="4054698" y="5083316"/>
            <a:ext cx="4920919" cy="1492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4" cstate="print"/>
          <a:srcRect t="17859" r="18708" b="72038"/>
          <a:stretch/>
        </p:blipFill>
        <p:spPr bwMode="auto">
          <a:xfrm>
            <a:off x="208893" y="4664745"/>
            <a:ext cx="3672408" cy="39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组合 5"/>
          <p:cNvGrpSpPr/>
          <p:nvPr/>
        </p:nvGrpSpPr>
        <p:grpSpPr>
          <a:xfrm>
            <a:off x="179226" y="2674272"/>
            <a:ext cx="3427387" cy="1848031"/>
            <a:chOff x="149846" y="2479338"/>
            <a:chExt cx="3427387" cy="1848031"/>
          </a:xfrm>
        </p:grpSpPr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37320" y="2479338"/>
              <a:ext cx="2362200" cy="635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28345" r="-73" b="83605"/>
            <a:stretch/>
          </p:blipFill>
          <p:spPr bwMode="auto">
            <a:xfrm>
              <a:off x="149846" y="3679297"/>
              <a:ext cx="3240360" cy="648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43808" y="2564632"/>
              <a:ext cx="733425" cy="295275"/>
            </a:xfrm>
            <a:prstGeom prst="rect">
              <a:avLst/>
            </a:prstGeom>
          </p:spPr>
        </p:pic>
      </p:grpSp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4" cstate="print"/>
          <a:srcRect l="17036" t="31843" r="17613" b="44475"/>
          <a:stretch/>
        </p:blipFill>
        <p:spPr bwMode="auto">
          <a:xfrm>
            <a:off x="323528" y="5157192"/>
            <a:ext cx="2952328" cy="9361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右箭头 7"/>
          <p:cNvSpPr/>
          <p:nvPr/>
        </p:nvSpPr>
        <p:spPr>
          <a:xfrm>
            <a:off x="3449253" y="5498146"/>
            <a:ext cx="432048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 rot="16200000">
            <a:off x="6443123" y="4667630"/>
            <a:ext cx="432048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370" y="-25514"/>
            <a:ext cx="8153400" cy="990600"/>
          </a:xfrm>
        </p:spPr>
        <p:txBody>
          <a:bodyPr/>
          <a:lstStyle/>
          <a:p>
            <a:r>
              <a:rPr lang="en-US" dirty="0"/>
              <a:t>Applying Gauss’s Law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240" y="1667639"/>
            <a:ext cx="3505200" cy="113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852936"/>
            <a:ext cx="4572000" cy="1363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220072" y="6412879"/>
            <a:ext cx="212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Try to Calculate div </a:t>
            </a:r>
            <a:r>
              <a:rPr lang="en-US" altLang="zh-CN" b="1" i="1" dirty="0">
                <a:solidFill>
                  <a:srgbClr val="FF0000"/>
                </a:solidFill>
              </a:rPr>
              <a:t>E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821984" y="3520642"/>
            <a:ext cx="157163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93422" y="4163584"/>
            <a:ext cx="121444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8717" y="4534390"/>
            <a:ext cx="4135251" cy="646331"/>
          </a:xfrm>
          <a:prstGeom prst="rect">
            <a:avLst/>
          </a:prstGeom>
          <a:solidFill>
            <a:srgbClr val="CED3E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i="1" dirty="0"/>
              <a:t>D</a:t>
            </a:r>
            <a:r>
              <a:rPr lang="en-US" altLang="zh-CN" dirty="0"/>
              <a:t> is constant and normal or tangential to the subsurface</a:t>
            </a:r>
            <a:r>
              <a:rPr lang="zh-CN" altLang="en-US" dirty="0"/>
              <a:t>，</a:t>
            </a:r>
            <a:r>
              <a:rPr lang="en-US" altLang="zh-CN" dirty="0"/>
              <a:t>see example 4-6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090918-E6AA-4458-90F3-C2711583B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2329745" y="4257688"/>
            <a:ext cx="170900" cy="225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26096" y="0"/>
            <a:ext cx="8831662" cy="6497638"/>
            <a:chOff x="22590" y="0"/>
            <a:chExt cx="8831662" cy="6497638"/>
          </a:xfrm>
        </p:grpSpPr>
        <p:pic>
          <p:nvPicPr>
            <p:cNvPr id="15365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39565" y="0"/>
              <a:ext cx="3214687" cy="29892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5366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590" y="5354638"/>
              <a:ext cx="466675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90177" y="1016116"/>
              <a:ext cx="1086123" cy="331802"/>
            </a:xfrm>
            <a:prstGeom prst="rect">
              <a:avLst/>
            </a:prstGeom>
            <a:solidFill>
              <a:srgbClr val="FFC000"/>
            </a:solidFill>
          </p:spPr>
        </p:pic>
      </p:grpSp>
      <p:grpSp>
        <p:nvGrpSpPr>
          <p:cNvPr id="33" name="组合 32"/>
          <p:cNvGrpSpPr/>
          <p:nvPr/>
        </p:nvGrpSpPr>
        <p:grpSpPr>
          <a:xfrm>
            <a:off x="4842526" y="3030566"/>
            <a:ext cx="4301474" cy="2220601"/>
            <a:chOff x="4842526" y="3030566"/>
            <a:chExt cx="4301474" cy="2220601"/>
          </a:xfrm>
        </p:grpSpPr>
        <p:sp>
          <p:nvSpPr>
            <p:cNvPr id="9" name="TextBox 8"/>
            <p:cNvSpPr txBox="1"/>
            <p:nvPr/>
          </p:nvSpPr>
          <p:spPr>
            <a:xfrm>
              <a:off x="4893786" y="3030566"/>
              <a:ext cx="42502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Construct an imaginary </a:t>
              </a:r>
              <a:r>
                <a:rPr lang="en-US" b="1" dirty="0"/>
                <a:t>Gaussian surface </a:t>
              </a:r>
              <a:r>
                <a:rPr lang="en-US" altLang="zh-CN" dirty="0"/>
                <a:t>in</a:t>
              </a:r>
              <a:r>
                <a:rPr lang="en-US" dirty="0"/>
                <a:t> cylinder shape, with radius </a:t>
              </a:r>
              <a:r>
                <a:rPr lang="en-US" i="1" dirty="0"/>
                <a:t>r</a:t>
              </a:r>
              <a:r>
                <a:rPr lang="en-US" dirty="0"/>
                <a:t> and height </a:t>
              </a:r>
              <a:r>
                <a:rPr lang="en-US" i="1" dirty="0"/>
                <a:t>h</a:t>
              </a:r>
              <a:r>
                <a:rPr lang="zh-CN" altLang="en-US" dirty="0"/>
                <a:t>， </a:t>
              </a:r>
              <a:r>
                <a:rPr lang="en-US" altLang="zh-CN" dirty="0"/>
                <a:t>and concentric around the line of charge </a:t>
              </a:r>
              <a:br>
                <a:rPr lang="en-US" altLang="zh-CN" dirty="0"/>
              </a:br>
              <a:endParaRPr lang="en-US" dirty="0"/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l="30363" r="7612" b="68978"/>
            <a:stretch/>
          </p:blipFill>
          <p:spPr bwMode="auto">
            <a:xfrm>
              <a:off x="6445524" y="3962781"/>
              <a:ext cx="2636179" cy="943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0" name="组合 19"/>
            <p:cNvGrpSpPr/>
            <p:nvPr/>
          </p:nvGrpSpPr>
          <p:grpSpPr>
            <a:xfrm>
              <a:off x="5220072" y="4888410"/>
              <a:ext cx="3132698" cy="362757"/>
              <a:chOff x="5090288" y="4817964"/>
              <a:chExt cx="3132698" cy="362757"/>
            </a:xfrm>
          </p:grpSpPr>
          <p:pic>
            <p:nvPicPr>
              <p:cNvPr id="27" name="Picture 7"/>
              <p:cNvPicPr>
                <a:picLocks noChangeAspect="1" noChangeArrowheads="1"/>
              </p:cNvPicPr>
              <p:nvPr/>
            </p:nvPicPr>
            <p:blipFill rotWithShape="1">
              <a:blip r:embed="rId7" cstate="print"/>
              <a:srcRect t="31643" r="89710" b="56733"/>
              <a:stretch/>
            </p:blipFill>
            <p:spPr bwMode="auto">
              <a:xfrm>
                <a:off x="5090288" y="4827038"/>
                <a:ext cx="437362" cy="3536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" name="Picture 7"/>
              <p:cNvPicPr>
                <a:picLocks noChangeAspect="1" noChangeArrowheads="1"/>
              </p:cNvPicPr>
              <p:nvPr/>
            </p:nvPicPr>
            <p:blipFill rotWithShape="1">
              <a:blip r:embed="rId7" cstate="print"/>
              <a:srcRect l="44964" t="41186" b="49424"/>
              <a:stretch/>
            </p:blipFill>
            <p:spPr bwMode="auto">
              <a:xfrm>
                <a:off x="5572104" y="4895014"/>
                <a:ext cx="2339148" cy="2857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7"/>
              <p:cNvPicPr>
                <a:picLocks noChangeAspect="1" noChangeArrowheads="1"/>
              </p:cNvPicPr>
              <p:nvPr/>
            </p:nvPicPr>
            <p:blipFill rotWithShape="1">
              <a:blip r:embed="rId7" cstate="print"/>
              <a:srcRect t="50668" r="72025" b="39865"/>
              <a:stretch/>
            </p:blipFill>
            <p:spPr bwMode="auto">
              <a:xfrm>
                <a:off x="7033983" y="4817964"/>
                <a:ext cx="1189003" cy="2880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2" name="TextBox 9"/>
            <p:cNvSpPr txBox="1"/>
            <p:nvPr/>
          </p:nvSpPr>
          <p:spPr>
            <a:xfrm>
              <a:off x="4842526" y="4241709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Total Charge is</a:t>
              </a:r>
              <a:endParaRPr lang="zh-CN" altLang="en-US" b="1" i="1" dirty="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292080" y="4888410"/>
            <a:ext cx="3583288" cy="1456911"/>
            <a:chOff x="5292080" y="4888410"/>
            <a:chExt cx="3583288" cy="1456911"/>
          </a:xfrm>
        </p:grpSpPr>
        <p:pic>
          <p:nvPicPr>
            <p:cNvPr id="30" name="Picture 7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l="25096" t="69010" r="2053" b="4956"/>
            <a:stretch/>
          </p:blipFill>
          <p:spPr bwMode="auto">
            <a:xfrm>
              <a:off x="5292080" y="5428666"/>
              <a:ext cx="3583288" cy="9166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23" name="组合 22"/>
            <p:cNvGrpSpPr/>
            <p:nvPr/>
          </p:nvGrpSpPr>
          <p:grpSpPr>
            <a:xfrm>
              <a:off x="5940152" y="4888410"/>
              <a:ext cx="1143572" cy="358069"/>
              <a:chOff x="5940152" y="4888410"/>
              <a:chExt cx="1143572" cy="358069"/>
            </a:xfrm>
          </p:grpSpPr>
          <p:cxnSp>
            <p:nvCxnSpPr>
              <p:cNvPr id="22" name="直接连接符 21"/>
              <p:cNvCxnSpPr/>
              <p:nvPr/>
            </p:nvCxnSpPr>
            <p:spPr>
              <a:xfrm flipV="1">
                <a:off x="5940152" y="4888410"/>
                <a:ext cx="216024" cy="34079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6867700" y="4905689"/>
                <a:ext cx="216024" cy="34079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矩形 24"/>
          <p:cNvSpPr/>
          <p:nvPr/>
        </p:nvSpPr>
        <p:spPr>
          <a:xfrm>
            <a:off x="270526" y="81018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–  E-field of infinite line of uniform charge</a:t>
            </a:r>
            <a:r>
              <a:rPr lang="en-US" altLang="zh-CN" sz="2000" dirty="0">
                <a:latin typeface="+mj-lt"/>
                <a:cs typeface="Times New Roman" panose="02020603050405020304" pitchFamily="18" charset="0"/>
              </a:rPr>
              <a:t> </a:t>
            </a:r>
            <a:endParaRPr lang="zh-CN" altLang="en-US" sz="2000" dirty="0"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4355976" y="1599111"/>
            <a:ext cx="4724400" cy="5005286"/>
            <a:chOff x="4355976" y="1599111"/>
            <a:chExt cx="4724400" cy="5005286"/>
          </a:xfrm>
        </p:grpSpPr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55976" y="2286000"/>
              <a:ext cx="4724400" cy="4318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0" name="组合 19"/>
            <p:cNvGrpSpPr/>
            <p:nvPr/>
          </p:nvGrpSpPr>
          <p:grpSpPr>
            <a:xfrm>
              <a:off x="4355976" y="1599111"/>
              <a:ext cx="4320480" cy="369332"/>
              <a:chOff x="4355976" y="1599111"/>
              <a:chExt cx="4320480" cy="3693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355976" y="1599111"/>
                <a:ext cx="38576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Constant speed of +</a:t>
                </a:r>
                <a:r>
                  <a:rPr lang="en-US" altLang="zh-CN" i="1" dirty="0">
                    <a:solidFill>
                      <a:srgbClr val="C00000"/>
                    </a:solidFill>
                  </a:rPr>
                  <a:t>q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requires 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0312" y="1642213"/>
                <a:ext cx="1296144" cy="283128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Scalar Potential</a:t>
            </a:r>
          </a:p>
        </p:txBody>
      </p:sp>
      <p:sp>
        <p:nvSpPr>
          <p:cNvPr id="8" name="椭圆 7"/>
          <p:cNvSpPr/>
          <p:nvPr/>
        </p:nvSpPr>
        <p:spPr>
          <a:xfrm>
            <a:off x="6429388" y="6118376"/>
            <a:ext cx="158836" cy="406968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77AD20-7C1A-4AA3-B0D7-F17B150E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85458" y="2535894"/>
            <a:ext cx="4054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voltage difference 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two points in a circuit represents the amount of work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potential energy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required to move a unit charge from one to the other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504" y="1599111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term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“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short for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 potential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synonymous with electric potential. 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4114321"/>
            <a:ext cx="877914" cy="25221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0949" y="4075866"/>
            <a:ext cx="3850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+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in a uniform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3462" y="4293096"/>
            <a:ext cx="4417881" cy="2514600"/>
            <a:chOff x="33462" y="4293096"/>
            <a:chExt cx="4417881" cy="2514600"/>
          </a:xfrm>
        </p:grpSpPr>
        <p:grpSp>
          <p:nvGrpSpPr>
            <p:cNvPr id="14" name="组合 13"/>
            <p:cNvGrpSpPr/>
            <p:nvPr/>
          </p:nvGrpSpPr>
          <p:grpSpPr>
            <a:xfrm>
              <a:off x="33462" y="4293096"/>
              <a:ext cx="4417881" cy="2514600"/>
              <a:chOff x="33462" y="4293096"/>
              <a:chExt cx="4417881" cy="2514600"/>
            </a:xfrm>
          </p:grpSpPr>
          <p:pic>
            <p:nvPicPr>
              <p:cNvPr id="16387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3462" y="4293096"/>
                <a:ext cx="4417881" cy="2514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7931" y="5584113"/>
                <a:ext cx="720080" cy="248105"/>
              </a:xfrm>
              <a:prstGeom prst="rect">
                <a:avLst/>
              </a:prstGeom>
            </p:spPr>
          </p:pic>
        </p:grpSp>
        <p:sp>
          <p:nvSpPr>
            <p:cNvPr id="15" name="矩形 14"/>
            <p:cNvSpPr/>
            <p:nvPr/>
          </p:nvSpPr>
          <p:spPr>
            <a:xfrm>
              <a:off x="2101099" y="4469051"/>
              <a:ext cx="187583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zh-CN" sz="16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ext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to counteract 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zh-CN" sz="1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375731" y="2286000"/>
            <a:ext cx="1788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External force</a:t>
            </a:r>
            <a:endParaRPr lang="zh-CN" altLang="en-US" b="1" dirty="0"/>
          </a:p>
        </p:txBody>
      </p:sp>
      <p:sp>
        <p:nvSpPr>
          <p:cNvPr id="26" name="矩形 25"/>
          <p:cNvSpPr/>
          <p:nvPr/>
        </p:nvSpPr>
        <p:spPr>
          <a:xfrm>
            <a:off x="4363271" y="3421541"/>
            <a:ext cx="1788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Work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4396549" y="4610653"/>
                <a:ext cx="17884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549" y="4610653"/>
                <a:ext cx="1788447" cy="369332"/>
              </a:xfrm>
              <a:prstGeom prst="rect">
                <a:avLst/>
              </a:prstGeom>
              <a:blipFill>
                <a:blip r:embed="rId7"/>
                <a:stretch>
                  <a:fillRect l="-2721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18" y="5627308"/>
            <a:ext cx="3519502" cy="654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Scalar Potential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8757" y="1633150"/>
            <a:ext cx="4386925" cy="30129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 t="64652"/>
          <a:stretch>
            <a:fillRect/>
          </a:stretch>
        </p:blipFill>
        <p:spPr bwMode="auto">
          <a:xfrm>
            <a:off x="4094147" y="6117892"/>
            <a:ext cx="4901535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79512" y="1486069"/>
            <a:ext cx="4248472" cy="1492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difference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to moving a point charge from point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point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obtained by integrating Eq. (4.37) </a:t>
            </a:r>
            <a:r>
              <a:rPr 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along any path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them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/>
          <a:srcRect l="23594" r="22783" b="61503"/>
          <a:stretch>
            <a:fillRect/>
          </a:stretch>
        </p:blipFill>
        <p:spPr bwMode="auto">
          <a:xfrm>
            <a:off x="235471" y="3135576"/>
            <a:ext cx="1932246" cy="927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圆角矩形 9"/>
          <p:cNvSpPr/>
          <p:nvPr/>
        </p:nvSpPr>
        <p:spPr>
          <a:xfrm>
            <a:off x="1425520" y="5752661"/>
            <a:ext cx="1285884" cy="2857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4A9D55-51CB-485C-9A98-913A3EBA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72129" y="5038028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the electric potentials at points P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" name="矩形 4"/>
          <p:cNvSpPr/>
          <p:nvPr/>
        </p:nvSpPr>
        <p:spPr>
          <a:xfrm>
            <a:off x="2383741" y="3135576"/>
            <a:ext cx="2077491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of the integration path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74" y="4164157"/>
            <a:ext cx="3478246" cy="85240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28718" y="6382334"/>
            <a:ext cx="2350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Kirchhoff's voltage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292080" y="5567995"/>
                <a:ext cx="39604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𝛻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𝜕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→ 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irrotational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5567995"/>
                <a:ext cx="3960440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7408" y="4794327"/>
            <a:ext cx="3020847" cy="788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Electric Potential Due to Charges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3657600"/>
            <a:ext cx="39072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C00000"/>
                </a:solidFill>
              </a:rPr>
              <a:t>In electric circuits, we usually select a convenient node that we call ground and assign it a zero reference voltage.  In free space and material media, we choose infinity as reference with </a:t>
            </a:r>
            <a:r>
              <a:rPr lang="en-US" i="1" dirty="0">
                <a:solidFill>
                  <a:srgbClr val="C00000"/>
                </a:solidFill>
              </a:rPr>
              <a:t>V </a:t>
            </a:r>
            <a:r>
              <a:rPr lang="en-US" dirty="0">
                <a:solidFill>
                  <a:srgbClr val="C00000"/>
                </a:solidFill>
              </a:rPr>
              <a:t>= 0. Hence, at a point 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3279" y="1457493"/>
            <a:ext cx="455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For a point charge at origin, </a:t>
            </a:r>
            <a:r>
              <a:rPr lang="en-US" i="1" dirty="0">
                <a:solidFill>
                  <a:srgbClr val="C00000"/>
                </a:solidFill>
              </a:rPr>
              <a:t>V</a:t>
            </a:r>
            <a:r>
              <a:rPr lang="en-US" dirty="0">
                <a:solidFill>
                  <a:srgbClr val="C00000"/>
                </a:solidFill>
              </a:rPr>
              <a:t> at range </a:t>
            </a:r>
            <a:r>
              <a:rPr lang="en-US" i="1" dirty="0">
                <a:solidFill>
                  <a:srgbClr val="C00000"/>
                </a:solidFill>
              </a:rPr>
              <a:t>R</a:t>
            </a:r>
            <a:r>
              <a:rPr lang="en-US" dirty="0">
                <a:solidFill>
                  <a:srgbClr val="C00000"/>
                </a:solidFill>
              </a:rPr>
              <a:t> 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7944" y="4255790"/>
            <a:ext cx="364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For continuous charge distributions: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60530"/>
            <a:ext cx="3048000" cy="203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2935" y="5686028"/>
            <a:ext cx="3048000" cy="1018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23367" y="1756075"/>
            <a:ext cx="4572000" cy="763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5047" y="4581128"/>
            <a:ext cx="4727214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C7EE91-5071-40C3-B999-75AE0A9E7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5547" y="2518655"/>
            <a:ext cx="2219809" cy="4893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0024" y="3701458"/>
            <a:ext cx="2263552" cy="52976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56692" y="3037201"/>
            <a:ext cx="4925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</a:rPr>
              <a:t>The principle of superposition also applies </a:t>
            </a:r>
            <a:r>
              <a:rPr lang="en-US" altLang="zh-CN" dirty="0">
                <a:solidFill>
                  <a:srgbClr val="C00000"/>
                </a:solidFill>
              </a:rPr>
              <a:t>f</a:t>
            </a:r>
            <a:r>
              <a:rPr lang="zh-CN" altLang="en-US" dirty="0">
                <a:solidFill>
                  <a:srgbClr val="C00000"/>
                </a:solidFill>
              </a:rPr>
              <a:t>or </a:t>
            </a:r>
            <a:r>
              <a:rPr lang="en-US" altLang="zh-CN" dirty="0">
                <a:solidFill>
                  <a:srgbClr val="C00000"/>
                </a:solidFill>
              </a:rPr>
              <a:t>the potential due to </a:t>
            </a:r>
            <a:r>
              <a:rPr lang="zh-CN" altLang="en-US" i="1" dirty="0">
                <a:solidFill>
                  <a:srgbClr val="C00000"/>
                </a:solidFill>
              </a:rPr>
              <a:t>N</a:t>
            </a:r>
            <a:r>
              <a:rPr lang="zh-CN" altLang="en-US" dirty="0">
                <a:solidFill>
                  <a:srgbClr val="C00000"/>
                </a:solidFill>
              </a:rPr>
              <a:t> discrete point charges</a:t>
            </a:r>
          </a:p>
        </p:txBody>
      </p:sp>
      <p:sp>
        <p:nvSpPr>
          <p:cNvPr id="15" name="矩形 14"/>
          <p:cNvSpPr/>
          <p:nvPr/>
        </p:nvSpPr>
        <p:spPr>
          <a:xfrm>
            <a:off x="6631167" y="2593671"/>
            <a:ext cx="2448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(for charge at elsewhere)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</a:t>
            </a:r>
            <a:r>
              <a:rPr lang="en-US" b="1" dirty="0"/>
              <a:t>E</a:t>
            </a:r>
            <a:r>
              <a:rPr lang="en-US" dirty="0"/>
              <a:t> to </a:t>
            </a:r>
            <a:r>
              <a:rPr lang="en-US" i="1" dirty="0"/>
              <a:t>V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6538" y="1736204"/>
            <a:ext cx="622073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 l="37151" t="40839" r="37709" b="50086"/>
          <a:stretch>
            <a:fillRect/>
          </a:stretch>
        </p:blipFill>
        <p:spPr bwMode="auto">
          <a:xfrm>
            <a:off x="6886977" y="2492896"/>
            <a:ext cx="1843830" cy="40972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2482215" y="5636706"/>
            <a:ext cx="6215106" cy="10001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57A84D-2C1F-4562-BFB6-C0216874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30708" y="1700808"/>
            <a:ext cx="4289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Inversely, to find </a:t>
            </a:r>
            <a:r>
              <a:rPr lang="zh-CN" altLang="en-US" sz="2000" dirty="0"/>
              <a:t> </a:t>
            </a:r>
            <a:r>
              <a:rPr lang="en-US" altLang="zh-CN" sz="2000" b="1" dirty="0"/>
              <a:t>E</a:t>
            </a:r>
            <a:r>
              <a:rPr lang="zh-CN" altLang="en-US" sz="2000" dirty="0"/>
              <a:t> </a:t>
            </a:r>
            <a:r>
              <a:rPr lang="en-US" altLang="zh-CN" sz="2000" dirty="0"/>
              <a:t>due to V, reexamine</a:t>
            </a:r>
            <a:r>
              <a:rPr lang="zh-CN" altLang="en-US" sz="2000" dirty="0"/>
              <a:t> </a:t>
            </a:r>
          </a:p>
        </p:txBody>
      </p:sp>
      <p:sp>
        <p:nvSpPr>
          <p:cNvPr id="8" name="矩形 7"/>
          <p:cNvSpPr/>
          <p:nvPr/>
        </p:nvSpPr>
        <p:spPr>
          <a:xfrm>
            <a:off x="251520" y="4652376"/>
            <a:ext cx="2981907" cy="4001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zh-CN" sz="2000" dirty="0"/>
              <a:t>Be careful about the sign</a:t>
            </a:r>
            <a:r>
              <a:rPr lang="zh-CN" altLang="en-US" sz="2000" dirty="0"/>
              <a:t>！</a:t>
            </a:r>
          </a:p>
        </p:txBody>
      </p:sp>
      <p:sp>
        <p:nvSpPr>
          <p:cNvPr id="9" name="矩形 8"/>
          <p:cNvSpPr/>
          <p:nvPr/>
        </p:nvSpPr>
        <p:spPr>
          <a:xfrm>
            <a:off x="236340" y="5087882"/>
            <a:ext cx="3207673" cy="4001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zh-CN" sz="2000" dirty="0"/>
              <a:t>Potential before field, simpler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 Overview</a:t>
            </a:r>
          </a:p>
        </p:txBody>
      </p:sp>
      <p:pic>
        <p:nvPicPr>
          <p:cNvPr id="4" name="Content Placeholder 3" descr="ch4p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03" b="-11803"/>
          <a:stretch>
            <a:fillRect/>
          </a:stretch>
        </p:blipFill>
        <p:spPr>
          <a:xfrm>
            <a:off x="304800" y="1600200"/>
            <a:ext cx="8567980" cy="4724400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F5B5B1-66FE-4C7F-A801-86F4F2D1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81000"/>
            <a:ext cx="8915400" cy="69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23" y="2325960"/>
            <a:ext cx="498232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2513" y="1600200"/>
            <a:ext cx="36928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458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924824-FE27-4CC6-9112-569BECA26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1556792"/>
            <a:ext cx="3263400" cy="264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08148A-BE0D-4689-9FD7-D2CBFA41D7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1041" b="16037"/>
          <a:stretch/>
        </p:blipFill>
        <p:spPr>
          <a:xfrm>
            <a:off x="539552" y="1948137"/>
            <a:ext cx="4320480" cy="18471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54B9C9-13B9-44AF-AB66-2C692F90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3131840" y="6021288"/>
            <a:ext cx="432048" cy="1440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617213" y="5697154"/>
            <a:ext cx="1236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numerator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3735" y="4822654"/>
            <a:ext cx="3181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Two </a:t>
            </a:r>
            <a:r>
              <a:rPr lang="zh-CN" altLang="en-US" dirty="0">
                <a:solidFill>
                  <a:srgbClr val="C00000"/>
                </a:solidFill>
              </a:rPr>
              <a:t>far-distance approximations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8915400" cy="69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43800" y="381000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(cont.)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071434"/>
            <a:ext cx="253745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99" y="2574011"/>
            <a:ext cx="497168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b="44262"/>
          <a:stretch/>
        </p:blipFill>
        <p:spPr bwMode="auto">
          <a:xfrm>
            <a:off x="5310590" y="1676400"/>
            <a:ext cx="3692899" cy="276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E17B32-E18C-41C3-86F3-BE3C851E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76199" y="1604338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numerator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123728" y="2852936"/>
            <a:ext cx="3239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length vector scaled by charge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87882" y="4653136"/>
            <a:ext cx="6174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(4.51)</a:t>
            </a:r>
            <a:endParaRPr lang="zh-CN" alt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8600" y="4138863"/>
            <a:ext cx="4419600" cy="2473198"/>
            <a:chOff x="228600" y="4138863"/>
            <a:chExt cx="4419600" cy="2473198"/>
          </a:xfrm>
        </p:grpSpPr>
        <p:pic>
          <p:nvPicPr>
            <p:cNvPr id="21508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8600" y="5926811"/>
              <a:ext cx="4419600" cy="685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任意多边形 3"/>
            <p:cNvSpPr/>
            <p:nvPr/>
          </p:nvSpPr>
          <p:spPr>
            <a:xfrm>
              <a:off x="3597442" y="4138863"/>
              <a:ext cx="771897" cy="862263"/>
            </a:xfrm>
            <a:custGeom>
              <a:avLst/>
              <a:gdLst>
                <a:gd name="connsiteX0" fmla="*/ 665747 w 771897"/>
                <a:gd name="connsiteY0" fmla="*/ 0 h 862263"/>
                <a:gd name="connsiteX1" fmla="*/ 717884 w 771897"/>
                <a:gd name="connsiteY1" fmla="*/ 545432 h 862263"/>
                <a:gd name="connsiteX2" fmla="*/ 0 w 771897"/>
                <a:gd name="connsiteY2" fmla="*/ 862263 h 86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1897" h="862263">
                  <a:moveTo>
                    <a:pt x="665747" y="0"/>
                  </a:moveTo>
                  <a:cubicBezTo>
                    <a:pt x="747294" y="200861"/>
                    <a:pt x="828842" y="401722"/>
                    <a:pt x="717884" y="545432"/>
                  </a:cubicBezTo>
                  <a:cubicBezTo>
                    <a:pt x="606926" y="689142"/>
                    <a:pt x="303463" y="775702"/>
                    <a:pt x="0" y="862263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4626514" y="6084770"/>
            <a:ext cx="1368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R&gt;&gt;d only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560701" y="4499248"/>
            <a:ext cx="3485413" cy="2218085"/>
            <a:chOff x="5560701" y="4499248"/>
            <a:chExt cx="3485413" cy="2218085"/>
          </a:xfrm>
        </p:grpSpPr>
        <p:pic>
          <p:nvPicPr>
            <p:cNvPr id="21" name="Picture 4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24938" t="58324" r="24729"/>
            <a:stretch/>
          </p:blipFill>
          <p:spPr bwMode="auto">
            <a:xfrm>
              <a:off x="7187393" y="4653136"/>
              <a:ext cx="1858721" cy="2064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矩形 21"/>
            <p:cNvSpPr/>
            <p:nvPr/>
          </p:nvSpPr>
          <p:spPr>
            <a:xfrm>
              <a:off x="5560701" y="4499248"/>
              <a:ext cx="188713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</a:rPr>
                <a:t>Without</a:t>
              </a:r>
              <a:r>
                <a:rPr lang="en-US" altLang="zh-CN" dirty="0"/>
                <a:t> the </a:t>
              </a:r>
              <a:r>
                <a:rPr lang="zh-CN" altLang="en-US" dirty="0"/>
                <a:t>approximations</a:t>
              </a:r>
              <a:endParaRPr lang="en-US" altLang="zh-CN" dirty="0"/>
            </a:p>
            <a:p>
              <a:r>
                <a:rPr lang="en-US" altLang="zh-CN" dirty="0"/>
                <a:t>(Exact </a:t>
              </a:r>
              <a:r>
                <a:rPr lang="en-US" altLang="zh-CN" b="1" i="1" dirty="0"/>
                <a:t>E</a:t>
              </a:r>
              <a:r>
                <a:rPr lang="en-US" altLang="zh-CN" b="1" dirty="0"/>
                <a:t> </a:t>
              </a:r>
              <a:r>
                <a:rPr lang="en-US" altLang="zh-CN" dirty="0"/>
                <a:t>anywhere)</a:t>
              </a:r>
              <a:endParaRPr lang="zh-CN" altLang="en-US" dirty="0"/>
            </a:p>
          </p:txBody>
        </p:sp>
        <p:sp>
          <p:nvSpPr>
            <p:cNvPr id="8" name="右箭头 7"/>
            <p:cNvSpPr/>
            <p:nvPr/>
          </p:nvSpPr>
          <p:spPr>
            <a:xfrm>
              <a:off x="6602484" y="5950466"/>
              <a:ext cx="542284" cy="268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Poisson’s &amp; Laplace’s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89" y="1981200"/>
            <a:ext cx="25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the absence of charges: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866" y="914400"/>
            <a:ext cx="4604309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438400"/>
            <a:ext cx="3762375" cy="409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53B5EA-C192-41C2-8EE6-3377FB38C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93" t="68510" r="73929" b="22039"/>
          <a:stretch/>
        </p:blipFill>
        <p:spPr bwMode="auto">
          <a:xfrm>
            <a:off x="257795" y="1636018"/>
            <a:ext cx="1008113" cy="288032"/>
          </a:xfrm>
          <a:prstGeom prst="rect">
            <a:avLst/>
          </a:prstGeom>
          <a:solidFill>
            <a:srgbClr val="CED3E1"/>
          </a:solidFill>
          <a:ln w="9525">
            <a:noFill/>
            <a:miter lim="800000"/>
            <a:headEnd/>
            <a:tailEnd/>
          </a:ln>
        </p:spPr>
      </p:pic>
      <p:cxnSp>
        <p:nvCxnSpPr>
          <p:cNvPr id="6" name="直接箭头连接符 5"/>
          <p:cNvCxnSpPr/>
          <p:nvPr/>
        </p:nvCxnSpPr>
        <p:spPr>
          <a:xfrm flipH="1" flipV="1">
            <a:off x="1403648" y="1924050"/>
            <a:ext cx="216024" cy="1363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Conduction Current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2895600"/>
            <a:ext cx="3455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Conduction current density: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74064"/>
            <a:ext cx="4684713" cy="71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445728"/>
            <a:ext cx="4012692" cy="440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4419600"/>
            <a:ext cx="4724400" cy="69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3201" y="1676400"/>
            <a:ext cx="4174599" cy="4038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24400" y="57150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 how wide the range is, over 24 orders of magnitude 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rot="16200000" flipH="1">
            <a:off x="785786" y="3786190"/>
            <a:ext cx="285752" cy="2857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00100" y="3929066"/>
            <a:ext cx="17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Conductivity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1472" y="5286388"/>
            <a:ext cx="3357586" cy="138499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Constitutive Parameters</a:t>
            </a:r>
            <a:endParaRPr lang="en-US" altLang="zh-CN" sz="20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Electric permittivity </a:t>
            </a:r>
            <a:r>
              <a:rPr lang="el-GR" altLang="zh-CN" sz="20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ε</a:t>
            </a:r>
            <a:endParaRPr lang="en-US" altLang="zh-CN" sz="20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Magnetic permeability </a:t>
            </a:r>
            <a:r>
              <a:rPr lang="el-GR" altLang="zh-CN" sz="20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μ</a:t>
            </a:r>
            <a:endParaRPr lang="en-US" altLang="zh-CN" sz="20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Conductivity </a:t>
            </a:r>
            <a:r>
              <a:rPr lang="el-GR" altLang="zh-CN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σ</a:t>
            </a:r>
            <a:endParaRPr lang="zh-CN" altLang="en-US" sz="20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D0FE40-C481-458A-BD2C-98D9732F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allAtOnce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Conductivity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8800" y="1752600"/>
            <a:ext cx="3276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ym typeface="Symbol"/>
              </a:rPr>
              <a:t></a:t>
            </a:r>
            <a:r>
              <a:rPr lang="en-US" baseline="-25000" dirty="0" err="1"/>
              <a:t>ve</a:t>
            </a:r>
            <a:r>
              <a:rPr lang="en-US" dirty="0"/>
              <a:t> = volume charge density of         	electrons</a:t>
            </a:r>
          </a:p>
          <a:p>
            <a:r>
              <a:rPr lang="en-US" i="1" dirty="0">
                <a:sym typeface="Symbol"/>
              </a:rPr>
              <a:t></a:t>
            </a:r>
            <a:r>
              <a:rPr lang="en-US" baseline="-25000" dirty="0"/>
              <a:t>he</a:t>
            </a:r>
            <a:r>
              <a:rPr lang="en-US" dirty="0"/>
              <a:t> = volume charge density of 	holes</a:t>
            </a:r>
          </a:p>
          <a:p>
            <a:r>
              <a:rPr lang="en-US" i="1" dirty="0">
                <a:sym typeface="Symbol"/>
              </a:rPr>
              <a:t></a:t>
            </a:r>
            <a:r>
              <a:rPr lang="en-US" baseline="-25000" dirty="0"/>
              <a:t>e</a:t>
            </a:r>
            <a:r>
              <a:rPr lang="en-US" dirty="0"/>
              <a:t> = electron mobility</a:t>
            </a:r>
          </a:p>
          <a:p>
            <a:r>
              <a:rPr lang="en-US" i="1" dirty="0">
                <a:sym typeface="Symbol"/>
              </a:rPr>
              <a:t></a:t>
            </a:r>
            <a:r>
              <a:rPr lang="en-US" baseline="-25000" dirty="0"/>
              <a:t>h</a:t>
            </a:r>
            <a:r>
              <a:rPr lang="en-US" dirty="0"/>
              <a:t> = hole mobility</a:t>
            </a:r>
          </a:p>
          <a:p>
            <a:r>
              <a:rPr lang="en-US" i="1" dirty="0"/>
              <a:t>N</a:t>
            </a:r>
            <a:r>
              <a:rPr lang="en-US" baseline="-25000" dirty="0"/>
              <a:t>e</a:t>
            </a:r>
            <a:r>
              <a:rPr lang="en-US" dirty="0"/>
              <a:t> = number of electrons per unit 	volume</a:t>
            </a:r>
          </a:p>
          <a:p>
            <a:r>
              <a:rPr lang="en-US" i="1" dirty="0" err="1"/>
              <a:t>N</a:t>
            </a:r>
            <a:r>
              <a:rPr lang="en-US" baseline="-25000" dirty="0" err="1"/>
              <a:t>h</a:t>
            </a:r>
            <a:r>
              <a:rPr lang="en-US" dirty="0"/>
              <a:t> = number of holes per unit 	volume</a:t>
            </a:r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16698"/>
            <a:ext cx="5218112" cy="4975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5085184"/>
            <a:ext cx="3403092" cy="37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495BE6-6A8D-40D7-AEDA-E35B954C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3327" y="3429000"/>
            <a:ext cx="2429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any conductor:</a:t>
            </a:r>
          </a:p>
        </p:txBody>
      </p:sp>
      <p:pic>
        <p:nvPicPr>
          <p:cNvPr id="276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" y="2428868"/>
            <a:ext cx="4715451" cy="406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 t="31466"/>
          <a:stretch>
            <a:fillRect/>
          </a:stretch>
        </p:blipFill>
        <p:spPr bwMode="auto">
          <a:xfrm>
            <a:off x="4427984" y="1214422"/>
            <a:ext cx="4724400" cy="2136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37073" y="4083823"/>
            <a:ext cx="3228975" cy="111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28600" y="1905000"/>
            <a:ext cx="203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Longitudinal Resistor</a:t>
            </a:r>
          </a:p>
        </p:txBody>
      </p:sp>
      <p:sp>
        <p:nvSpPr>
          <p:cNvPr id="9" name="Rectangle 8"/>
          <p:cNvSpPr/>
          <p:nvPr/>
        </p:nvSpPr>
        <p:spPr>
          <a:xfrm>
            <a:off x="5537073" y="3378379"/>
            <a:ext cx="2362200" cy="46166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3FAEEE-5F13-45A8-8AE6-A8143ADE7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581" y="5333116"/>
            <a:ext cx="4384419" cy="101848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77C51C-7966-4C8C-99CD-7F0086C5E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22927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457200"/>
            <a:ext cx="4146550" cy="168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1999" y="2362200"/>
            <a:ext cx="4572001" cy="290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788024" y="558924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G’=0 if the insulating material is air or a perfect dielectric with zero conductivity.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66C3BE-EC87-451C-8190-D41E0E5C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4788024" y="4725144"/>
            <a:ext cx="3672408" cy="5384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Joule’s Law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524000"/>
            <a:ext cx="41909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power dissipated in a volume containing electric field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  <a:r>
              <a:rPr lang="en-US" sz="2400" dirty="0">
                <a:solidFill>
                  <a:srgbClr val="FF0000"/>
                </a:solidFill>
              </a:rPr>
              <a:t> and current density </a:t>
            </a:r>
            <a:r>
              <a:rPr lang="en-US" sz="2400" b="1" dirty="0">
                <a:solidFill>
                  <a:srgbClr val="FF0000"/>
                </a:solidFill>
              </a:rPr>
              <a:t>J</a:t>
            </a:r>
            <a:r>
              <a:rPr lang="en-US" sz="2400" dirty="0">
                <a:solidFill>
                  <a:srgbClr val="FF0000"/>
                </a:solidFill>
              </a:rPr>
              <a:t> is: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4796135"/>
            <a:ext cx="4639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resistor, Joule’s law reduces to: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2057400"/>
            <a:ext cx="2645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coaxial cable: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836156"/>
            <a:ext cx="4546600" cy="99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486400"/>
            <a:ext cx="21812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2743200"/>
            <a:ext cx="2771775" cy="33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7AAE11-FE18-4925-BA24-D76A9D61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Dielectric Materials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87512"/>
            <a:ext cx="4196047" cy="478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828799"/>
            <a:ext cx="4382583" cy="4420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C79494-C515-47F0-9DA6-E9F4A201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Breakdown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33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400" y="3124200"/>
            <a:ext cx="2102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</a:rPr>
              <a:t>Electric Breakdown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33600"/>
            <a:ext cx="6339863" cy="547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750" y="3048000"/>
            <a:ext cx="7810500" cy="2957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2498A2-F6C4-4C3F-A800-455745BF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Maxwell’s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752600"/>
            <a:ext cx="161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God said: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4348" y="5786454"/>
            <a:ext cx="261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And there was light!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3210" y="2514600"/>
            <a:ext cx="2516954" cy="253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7530" y="1738314"/>
            <a:ext cx="484407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4581025"/>
            <a:ext cx="3581400" cy="119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0556" y="6038878"/>
            <a:ext cx="4800600" cy="46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箭头连接符 9"/>
          <p:cNvCxnSpPr/>
          <p:nvPr/>
        </p:nvCxnSpPr>
        <p:spPr>
          <a:xfrm rot="5400000" flipH="1" flipV="1">
            <a:off x="2250265" y="2321711"/>
            <a:ext cx="428628" cy="21431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71670" y="1785926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Charge density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rot="16200000" flipH="1">
            <a:off x="2107389" y="4964917"/>
            <a:ext cx="428628" cy="21431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43042" y="5286388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Current density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09431A-C5C0-4F44-A6E7-09D4F377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813"/>
            <a:ext cx="8153400" cy="342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47244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5334814"/>
            <a:ext cx="2362200" cy="770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83"/>
          <a:stretch/>
        </p:blipFill>
        <p:spPr>
          <a:xfrm>
            <a:off x="428596" y="5286388"/>
            <a:ext cx="3935795" cy="911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76400" y="4839930"/>
                <a:ext cx="1043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839930"/>
                <a:ext cx="104342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263" r="-584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114800" y="6211844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electric field is continuous</a:t>
            </a:r>
          </a:p>
        </p:txBody>
      </p:sp>
      <p:sp>
        <p:nvSpPr>
          <p:cNvPr id="9" name="椭圆 8"/>
          <p:cNvSpPr/>
          <p:nvPr/>
        </p:nvSpPr>
        <p:spPr>
          <a:xfrm>
            <a:off x="2857488" y="1357298"/>
            <a:ext cx="2714644" cy="228601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65AD5C-404B-4670-B764-69299C37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847" y="6292682"/>
            <a:ext cx="1245980" cy="285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0" grpId="0" build="allAtOnce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4750306"/>
            <a:ext cx="2971800" cy="360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 l="15836" t="1875" r="17270" b="65312"/>
          <a:stretch>
            <a:fillRect/>
          </a:stretch>
        </p:blipFill>
        <p:spPr bwMode="auto">
          <a:xfrm>
            <a:off x="5143504" y="5286388"/>
            <a:ext cx="350046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6" y="5149441"/>
            <a:ext cx="4657500" cy="766301"/>
          </a:xfrm>
          <a:prstGeom prst="rect">
            <a:avLst/>
          </a:prstGeom>
        </p:spPr>
      </p:pic>
      <p:pic>
        <p:nvPicPr>
          <p:cNvPr id="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1143813"/>
            <a:ext cx="8153400" cy="342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4424" y="4634883"/>
                <a:ext cx="1043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424" y="4634883"/>
                <a:ext cx="104342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848" r="-584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/>
          <p:cNvSpPr/>
          <p:nvPr/>
        </p:nvSpPr>
        <p:spPr>
          <a:xfrm>
            <a:off x="5643570" y="1071546"/>
            <a:ext cx="2714644" cy="314327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357554" y="5929330"/>
            <a:ext cx="5715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electric flux density is discontinuous by the amount of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charge density</a:t>
            </a:r>
          </a:p>
        </p:txBody>
      </p:sp>
      <p:sp>
        <p:nvSpPr>
          <p:cNvPr id="12" name="椭圆 11"/>
          <p:cNvSpPr/>
          <p:nvPr/>
        </p:nvSpPr>
        <p:spPr>
          <a:xfrm>
            <a:off x="7010416" y="2285992"/>
            <a:ext cx="1133484" cy="714380"/>
          </a:xfrm>
          <a:prstGeom prst="ellipse">
            <a:avLst/>
          </a:prstGeom>
          <a:solidFill>
            <a:srgbClr val="FFFF00">
              <a:alpha val="30000"/>
            </a:srgbClr>
          </a:solidFill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53CC75-68E5-42ED-80B9-21F0779A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609" y="6123431"/>
            <a:ext cx="1224136" cy="32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4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0" grpId="0" animBg="1"/>
      <p:bldP spid="11" grpId="0" build="allAtOnce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What about Volume Charge Density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42982"/>
          </a:xfrm>
        </p:spPr>
        <p:txBody>
          <a:bodyPr>
            <a:normAutofit/>
          </a:bodyPr>
          <a:lstStyle/>
          <a:p>
            <a:r>
              <a:rPr lang="en-US" altLang="zh-CN" dirty="0"/>
              <a:t>What about if volume charge density exist across the interface as shown below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1500166" y="3000372"/>
            <a:ext cx="1643074" cy="114300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403306" y="3214686"/>
            <a:ext cx="3240000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1538" y="4286256"/>
            <a:ext cx="2571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Volume charge distribution with </a:t>
            </a:r>
            <a:r>
              <a:rPr lang="el-GR" altLang="zh-CN" sz="2400" i="1" dirty="0">
                <a:latin typeface="Times New Roman" pitchFamily="18" charset="0"/>
                <a:cs typeface="Times New Roman" pitchFamily="18" charset="0"/>
              </a:rPr>
              <a:t>ρ</a:t>
            </a:r>
            <a:r>
              <a:rPr lang="en-US" altLang="zh-CN" sz="2400" i="1" baseline="-25000" dirty="0">
                <a:latin typeface="Times New Roman" pitchFamily="18" charset="0"/>
                <a:cs typeface="Times New Roman" pitchFamily="18" charset="0"/>
              </a:rPr>
              <a:t>v</a:t>
            </a:r>
            <a:endParaRPr lang="zh-CN" altLang="en-US" sz="24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607323" y="3893347"/>
            <a:ext cx="428628" cy="35719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7158" y="2786058"/>
            <a:ext cx="12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Interface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4618038" y="2900363"/>
          <a:ext cx="3581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56" name="公式" r:id="rId4" imgW="1790640" imgH="228600" progId="Equation.3">
                  <p:embed/>
                </p:oleObj>
              </mc:Choice>
              <mc:Fallback>
                <p:oleObj name="公式" r:id="rId4" imgW="179064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8038" y="2900363"/>
                        <a:ext cx="35814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4500562" y="3571876"/>
          <a:ext cx="3911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57" name="公式" r:id="rId6" imgW="1955520" imgH="228600" progId="Equation.3">
                  <p:embed/>
                </p:oleObj>
              </mc:Choice>
              <mc:Fallback>
                <p:oleObj name="公式" r:id="rId6" imgW="195552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3571876"/>
                        <a:ext cx="39116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143372" y="4429132"/>
            <a:ext cx="4286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So volume charge distribution does not induce discontinuity of 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EB596A-92FE-4EF0-A167-41E9B906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42852"/>
            <a:ext cx="4400550" cy="3223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3429000"/>
            <a:ext cx="442341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907" y="3657623"/>
            <a:ext cx="44291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32076" y="142852"/>
            <a:ext cx="4069080" cy="312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B8EEF2-83DD-42C0-B791-CD37C9B8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Boundary Conditions</a:t>
            </a:r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55" y="1571612"/>
            <a:ext cx="8429625" cy="379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2910" y="5572140"/>
            <a:ext cx="792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Remember </a:t>
            </a:r>
            <a:r>
              <a:rPr lang="en-US" sz="2000" b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FF0000"/>
                </a:solidFill>
              </a:rPr>
              <a:t> = 0 in a good conductor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5C1F61-0EE2-4FC5-B773-DC058A6F5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5786" y="1571612"/>
            <a:ext cx="6471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Net electric field inside a conductor is zero</a:t>
            </a:r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47" y="2743200"/>
            <a:ext cx="8943906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29388" y="2071678"/>
            <a:ext cx="264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Obtained from Gauss’ law or boundary condition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16200000" flipV="1">
            <a:off x="7893867" y="2750339"/>
            <a:ext cx="357190" cy="1428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FB9F0B-7720-4DE8-938A-FD5641A1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Lines at Conductor Boundary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0166" y="6000768"/>
            <a:ext cx="6357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At conductor boundary, E field direction is always perpendicular to conductor surface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885" y="1752600"/>
            <a:ext cx="6192231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6CC0A2-2DBB-4648-B92C-CDB57EA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43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" r="-5306"/>
          <a:stretch>
            <a:fillRect/>
          </a:stretch>
        </p:blipFill>
        <p:spPr>
          <a:xfrm>
            <a:off x="0" y="908720"/>
            <a:ext cx="9601200" cy="5294119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45B7E1A-0475-4D65-8033-87128006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44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91" r="-5391"/>
          <a:stretch>
            <a:fillRect/>
          </a:stretch>
        </p:blipFill>
        <p:spPr>
          <a:xfrm>
            <a:off x="0" y="838200"/>
            <a:ext cx="9397139" cy="5181600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46D2FD-4660-4543-934C-DB5733D5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80" y="2128839"/>
            <a:ext cx="4860120" cy="114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038600"/>
            <a:ext cx="4724400" cy="77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1" y="1828799"/>
            <a:ext cx="4116372" cy="342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78C1584-3E78-4010-AFE0-61C67900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Distributions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6311" y="1610440"/>
            <a:ext cx="3038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Volume charge density: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3183" y="3585937"/>
            <a:ext cx="327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Total Charge in a Volume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911" y="2188898"/>
            <a:ext cx="3279775" cy="555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226" y="4063454"/>
            <a:ext cx="1932558" cy="749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4" cstate="print"/>
          <a:srcRect l="1" r="-1479"/>
          <a:stretch/>
        </p:blipFill>
        <p:spPr bwMode="auto">
          <a:xfrm>
            <a:off x="5652120" y="1575277"/>
            <a:ext cx="3384376" cy="4806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862D9D-5E3A-4464-A998-0F8BC0EE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5327576" y="0"/>
            <a:ext cx="3348880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IDEA: from discrete to continuous distribution. Charge density is a statistic concept at a scale much greater than the atomic scale. 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34044" y="2836330"/>
            <a:ext cx="4391400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A function of (x, y, z, t) in general, hence the concept of “distribution”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354204" y="4789362"/>
            <a:ext cx="7458155" cy="2034308"/>
            <a:chOff x="354204" y="4789362"/>
            <a:chExt cx="7458155" cy="2034308"/>
          </a:xfrm>
        </p:grpSpPr>
        <p:sp>
          <p:nvSpPr>
            <p:cNvPr id="8" name="TextBox 7"/>
            <p:cNvSpPr txBox="1"/>
            <p:nvPr/>
          </p:nvSpPr>
          <p:spPr>
            <a:xfrm>
              <a:off x="480545" y="4789362"/>
              <a:ext cx="43715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Surface and Line Charge Densities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354204" y="5223940"/>
              <a:ext cx="7458155" cy="1599730"/>
              <a:chOff x="354204" y="5223940"/>
              <a:chExt cx="7458155" cy="1599730"/>
            </a:xfrm>
          </p:grpSpPr>
          <p:pic>
            <p:nvPicPr>
              <p:cNvPr id="3076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09145" y="5223940"/>
                <a:ext cx="315208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77" name="Picture 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81141" y="5877272"/>
                <a:ext cx="3047999" cy="549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矩形 15"/>
              <p:cNvSpPr/>
              <p:nvPr/>
            </p:nvSpPr>
            <p:spPr>
              <a:xfrm>
                <a:off x="503182" y="6454338"/>
                <a:ext cx="7309177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Which to use depends on physical problems, but be careful about the UNIT !</a:t>
                </a:r>
                <a:endParaRPr lang="zh-CN" altLang="en-US" dirty="0"/>
              </a:p>
            </p:txBody>
          </p:sp>
          <p:sp>
            <p:nvSpPr>
              <p:cNvPr id="9" name="左大括号 8"/>
              <p:cNvSpPr/>
              <p:nvPr/>
            </p:nvSpPr>
            <p:spPr>
              <a:xfrm>
                <a:off x="354204" y="5559697"/>
                <a:ext cx="258444" cy="677615"/>
              </a:xfrm>
              <a:prstGeom prst="leftBrace">
                <a:avLst>
                  <a:gd name="adj1" fmla="val 18776"/>
                  <a:gd name="adj2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4328" y="5615271"/>
            <a:ext cx="1524417" cy="798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1600200"/>
            <a:ext cx="3529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any two-conductor configuration: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3276600"/>
            <a:ext cx="164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any resistor: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1" y="1981200"/>
            <a:ext cx="2362200" cy="1235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695898"/>
            <a:ext cx="4561912" cy="293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1" y="1828799"/>
            <a:ext cx="4116372" cy="342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143240" y="241672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Generalized form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566EF3-C526-4F0C-8AD8-34C671CA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5257800" cy="695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376080"/>
            <a:ext cx="4983416" cy="348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3457" y="762000"/>
            <a:ext cx="6008543" cy="2616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1AF2E6B-594D-4A54-ABBA-2A67F5155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5334000" cy="735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438400"/>
            <a:ext cx="4426258" cy="431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9" y="914401"/>
            <a:ext cx="6096001" cy="1966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2400" y="1981200"/>
            <a:ext cx="321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of Gauss’s law gives: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8718" y="38862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 is total charge on the inside of outer cylinder, and –Q is on the outside surface of inner cylinder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830789-079C-475C-BCB5-833A2A4F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Electrostatic Potential Energy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5491" y="3357562"/>
            <a:ext cx="3927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Electrostatic potential energy density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75508" y="5129235"/>
            <a:ext cx="4677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Total electrostatic energy stored in a volume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2434" y="4813000"/>
            <a:ext cx="3080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Energy stored in a capacitor</a:t>
            </a:r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3638" y="3862020"/>
            <a:ext cx="3584576" cy="70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1308" y="5586435"/>
            <a:ext cx="318463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5346400"/>
            <a:ext cx="3271838" cy="65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52547" y="1828797"/>
            <a:ext cx="9048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472" y="2686053"/>
            <a:ext cx="26860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8596" y="3400433"/>
            <a:ext cx="29718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4572000" y="1643050"/>
            <a:ext cx="328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parallel-plate capacitor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AAE9F7-5FC8-45D7-92AC-7394112D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1236" y="2181378"/>
            <a:ext cx="5368150" cy="70444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4889384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 method simplifies calculation for 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i="1" dirty="0">
                <a:solidFill>
                  <a:srgbClr val="FF0000"/>
                </a:solidFill>
              </a:rPr>
              <a:t>V</a:t>
            </a:r>
            <a:r>
              <a:rPr lang="en-US" dirty="0">
                <a:solidFill>
                  <a:srgbClr val="FF0000"/>
                </a:solidFill>
              </a:rPr>
              <a:t> due to charges near conducting planes.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/>
              <a:t>For each charge </a:t>
            </a:r>
            <a:r>
              <a:rPr lang="en-US" i="1" dirty="0"/>
              <a:t>Q</a:t>
            </a:r>
            <a:r>
              <a:rPr lang="en-US" dirty="0"/>
              <a:t>, add an image charge –</a:t>
            </a:r>
            <a:r>
              <a:rPr lang="en-US" i="1" dirty="0"/>
              <a:t>Q</a:t>
            </a:r>
          </a:p>
          <a:p>
            <a:pPr marL="342900" indent="-342900">
              <a:buAutoNum type="arabicPeriod"/>
            </a:pPr>
            <a:r>
              <a:rPr lang="en-US" dirty="0"/>
              <a:t>Remove conducting plane</a:t>
            </a:r>
          </a:p>
          <a:p>
            <a:pPr marL="342900" indent="-342900">
              <a:buAutoNum type="arabicPeriod"/>
            </a:pPr>
            <a:r>
              <a:rPr lang="en-US" dirty="0"/>
              <a:t>Calculate field due to all charges</a:t>
            </a:r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89" y="2047884"/>
            <a:ext cx="906622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0926" r="57135" b="37143"/>
          <a:stretch/>
        </p:blipFill>
        <p:spPr bwMode="auto">
          <a:xfrm>
            <a:off x="5638800" y="4889384"/>
            <a:ext cx="2895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296564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296564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684753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6684753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9845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845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2131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72131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417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74417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736457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7736457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117457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8117457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72132" y="1500174"/>
            <a:ext cx="32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Only valid for the region above conductor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AF59FA-7369-4BE1-B8A0-6FF573ED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593"/>
            <a:ext cx="527964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7" y="3861048"/>
            <a:ext cx="4820993" cy="299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6EFA40-FDF9-463D-B3A9-C006FC22D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7900" y="41109"/>
            <a:ext cx="4648200" cy="2008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922" y="2049720"/>
            <a:ext cx="8092157" cy="480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00B5A2-06F4-4802-9803-D80E5DC4C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326" y="6142333"/>
            <a:ext cx="6839672" cy="736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28159"/>
            <a:ext cx="3668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surface with any orientation: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04799"/>
            <a:ext cx="4865028" cy="923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94249"/>
            <a:ext cx="4572000" cy="213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940466"/>
            <a:ext cx="4079913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6" cstate="print"/>
          <a:srcRect l="21980" t="2102" r="22222" b="46618"/>
          <a:stretch/>
        </p:blipFill>
        <p:spPr bwMode="auto">
          <a:xfrm>
            <a:off x="5868144" y="4906783"/>
            <a:ext cx="2772840" cy="924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930150" y="6230434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current density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412557"/>
              </p:ext>
            </p:extLst>
          </p:nvPr>
        </p:nvGraphicFramePr>
        <p:xfrm>
          <a:off x="4144860" y="6263471"/>
          <a:ext cx="11445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" name="公式" r:id="rId7" imgW="571320" imgH="228600" progId="Equation.3">
                  <p:embed/>
                </p:oleObj>
              </mc:Choice>
              <mc:Fallback>
                <p:oleObj name="公式" r:id="rId7" imgW="57132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4860" y="6263471"/>
                        <a:ext cx="1144587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010741"/>
              </p:ext>
            </p:extLst>
          </p:nvPr>
        </p:nvGraphicFramePr>
        <p:xfrm>
          <a:off x="6012160" y="6142333"/>
          <a:ext cx="12446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1" name="公式" r:id="rId9" imgW="622080" imgH="368280" progId="Equation.3">
                  <p:embed/>
                </p:oleObj>
              </mc:Choice>
              <mc:Fallback>
                <p:oleObj name="公式" r:id="rId9" imgW="622080" imgH="3682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6142333"/>
                        <a:ext cx="12446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886ED3D6-F268-4940-B666-7B1ACF6FAA56}"/>
              </a:ext>
            </a:extLst>
          </p:cNvPr>
          <p:cNvSpPr txBox="1"/>
          <p:nvPr/>
        </p:nvSpPr>
        <p:spPr>
          <a:xfrm>
            <a:off x="1043608" y="5610372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Charge velocity</a:t>
            </a:r>
            <a:endParaRPr lang="zh-CN" altLang="en-US" sz="2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52D2E7-0DD7-4137-80D5-70747C1A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4986268"/>
            <a:ext cx="3129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J</a:t>
            </a:r>
            <a:r>
              <a:rPr lang="en-US" sz="2000" dirty="0">
                <a:solidFill>
                  <a:srgbClr val="FF0000"/>
                </a:solidFill>
              </a:rPr>
              <a:t> is called the current density</a:t>
            </a: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763688" y="5610372"/>
            <a:ext cx="0" cy="176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549638" y="533989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Volume current density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076056" y="135795"/>
            <a:ext cx="3827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 tube with volume charge density 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ρ</a:t>
            </a:r>
            <a:r>
              <a:rPr lang="en-US" altLang="zh-CN" baseline="-25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velocity of </a:t>
            </a:r>
            <a:r>
              <a:rPr lang="en-US" altLang="zh-CN" b="1" i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alogn</a:t>
            </a:r>
            <a:r>
              <a:rPr lang="en-US" altLang="zh-CN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axis</a:t>
            </a:r>
            <a:endParaRPr lang="zh-CN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21125" y="2656208"/>
            <a:ext cx="579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</a:t>
            </a:r>
            <a:r>
              <a:rPr lang="en-US" altLang="zh-CN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Δ</a:t>
            </a:r>
            <a:r>
              <a:rPr lang="en-US" altLang="zh-CN" i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</a:t>
            </a:r>
            <a:endParaRPr lang="zh-CN" altLang="en-US" i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2108155" y="2528458"/>
            <a:ext cx="0" cy="178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3266782"/>
            <a:ext cx="43924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r>
              <a:rPr lang="en-US" altLang="zh-CN" sz="1400" i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Consider the projection of 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along surface normal</a:t>
            </a:r>
            <a:r>
              <a:rPr lang="en-US" altLang="zh-CN" sz="1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t="80158"/>
          <a:stretch/>
        </p:blipFill>
        <p:spPr bwMode="auto">
          <a:xfrm>
            <a:off x="3707904" y="6286007"/>
            <a:ext cx="4637071" cy="385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Coulomb’s Law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678106"/>
            <a:ext cx="5531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Electric field at point P due to an isolated charge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631592"/>
            <a:ext cx="5065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Electric force on a test charge </a:t>
            </a:r>
            <a:r>
              <a:rPr lang="en-US" sz="2000" i="1" dirty="0">
                <a:solidFill>
                  <a:srgbClr val="C00000"/>
                </a:solidFill>
              </a:rPr>
              <a:t>q</a:t>
            </a:r>
            <a:r>
              <a:rPr lang="en-US" sz="2000" dirty="0">
                <a:solidFill>
                  <a:srgbClr val="C00000"/>
                </a:solidFill>
              </a:rPr>
              <a:t>’ placed at </a:t>
            </a:r>
            <a:r>
              <a:rPr lang="en-US" sz="2000" i="1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8044" y="5468972"/>
            <a:ext cx="3994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Electric flux density </a:t>
            </a:r>
            <a:r>
              <a:rPr lang="en-US" sz="2000" b="1" dirty="0">
                <a:solidFill>
                  <a:srgbClr val="C00000"/>
                </a:solidFill>
              </a:rPr>
              <a:t>D </a:t>
            </a:r>
            <a:r>
              <a:rPr lang="en-US" altLang="zh-CN" sz="2000" dirty="0">
                <a:solidFill>
                  <a:srgbClr val="C00000"/>
                </a:solidFill>
              </a:rPr>
              <a:t>in material of electric permittivity ε 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9560" y="2168279"/>
            <a:ext cx="2743200" cy="60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715" y="4198007"/>
            <a:ext cx="1752600" cy="39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69391" y="1556792"/>
            <a:ext cx="3269643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97AC9B-0369-45AF-8B9A-DA7779C7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l="38293" t="-1278" r="36861" b="88143"/>
          <a:stretch/>
        </p:blipFill>
        <p:spPr bwMode="auto">
          <a:xfrm>
            <a:off x="414933" y="6308375"/>
            <a:ext cx="1512168" cy="33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l="38293" t="37023" r="36861" b="43235"/>
          <a:stretch/>
        </p:blipFill>
        <p:spPr bwMode="auto">
          <a:xfrm>
            <a:off x="2118492" y="6263107"/>
            <a:ext cx="1512168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7"/>
          <p:cNvSpPr/>
          <p:nvPr/>
        </p:nvSpPr>
        <p:spPr>
          <a:xfrm>
            <a:off x="323528" y="2992501"/>
            <a:ext cx="372923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How to determine the direction of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dirty="0"/>
              <a:t> </a:t>
            </a:r>
            <a:r>
              <a:rPr lang="zh-CN" altLang="en-US" dirty="0"/>
              <a:t>？</a:t>
            </a:r>
          </a:p>
        </p:txBody>
      </p:sp>
      <p:sp>
        <p:nvSpPr>
          <p:cNvPr id="19" name="矩形 18"/>
          <p:cNvSpPr/>
          <p:nvPr/>
        </p:nvSpPr>
        <p:spPr>
          <a:xfrm>
            <a:off x="299932" y="4645772"/>
            <a:ext cx="4030158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So </a:t>
            </a: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600" dirty="0"/>
              <a:t> has a unit of N/C = V/m </a:t>
            </a:r>
            <a:r>
              <a:rPr lang="zh-CN" altLang="en-US" sz="1600" dirty="0"/>
              <a:t>？ </a:t>
            </a:r>
            <a:r>
              <a:rPr lang="en-US" altLang="zh-CN" sz="1600" dirty="0"/>
              <a:t>(Ch4-5)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9"/>
              <p:cNvSpPr txBox="1"/>
              <p:nvPr/>
            </p:nvSpPr>
            <p:spPr>
              <a:xfrm>
                <a:off x="4644008" y="4332521"/>
                <a:ext cx="4347148" cy="169277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medium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independent of the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magnitude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Isotropic medium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independent of the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direction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 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otherwise a tensor (matrix) </a:t>
                </a:r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16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</m:e>
                    </m:acc>
                  </m:oMath>
                </a14:m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example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crystals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</a:t>
                </a:r>
                <a:r>
                  <a:rPr lang="en-US" altLang="zh-CN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may cause </a:t>
                </a:r>
                <a:r>
                  <a:rPr lang="en-US" altLang="zh-CN" sz="16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16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(in advanced  electromagnetics)</a:t>
                </a:r>
                <a:endParaRPr lang="en-US" altLang="zh-CN" sz="1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4332521"/>
                <a:ext cx="4347148" cy="1692771"/>
              </a:xfrm>
              <a:prstGeom prst="rect">
                <a:avLst/>
              </a:prstGeom>
              <a:blipFill>
                <a:blip r:embed="rId6"/>
                <a:stretch>
                  <a:fillRect l="-839" t="-1792" r="-1818" b="-358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Field Due to 2 Charges</a:t>
            </a:r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85227" y="1821271"/>
            <a:ext cx="4082573" cy="3512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F0FD71-F0C7-485F-91B4-55A22575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" y="1678106"/>
            <a:ext cx="5048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Electric field at point P due to TWO charge</a:t>
            </a:r>
            <a:r>
              <a:rPr lang="en-US" altLang="zh-CN" sz="2000" dirty="0">
                <a:solidFill>
                  <a:srgbClr val="C00000"/>
                </a:solidFill>
              </a:rPr>
              <a:t>s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8642" y="2214964"/>
            <a:ext cx="482741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Basic Idea: linear superposition (vector summation)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79512" y="3212976"/>
            <a:ext cx="4752528" cy="3395864"/>
            <a:chOff x="179512" y="2955567"/>
            <a:chExt cx="4752528" cy="3395864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45447"/>
            <a:stretch/>
          </p:blipFill>
          <p:spPr bwMode="auto">
            <a:xfrm>
              <a:off x="179512" y="2955567"/>
              <a:ext cx="4752528" cy="2088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65840"/>
            <a:stretch/>
          </p:blipFill>
          <p:spPr bwMode="auto">
            <a:xfrm>
              <a:off x="179512" y="5043799"/>
              <a:ext cx="4752528" cy="1307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61" t="76590" r="68182" b="14004"/>
          <a:stretch/>
        </p:blipFill>
        <p:spPr bwMode="auto">
          <a:xfrm>
            <a:off x="1835696" y="2731972"/>
            <a:ext cx="1296144" cy="3812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3124200" cy="990600"/>
          </a:xfrm>
        </p:spPr>
        <p:txBody>
          <a:bodyPr>
            <a:normAutofit fontScale="90000"/>
          </a:bodyPr>
          <a:lstStyle/>
          <a:p>
            <a:r>
              <a:rPr lang="en-US" sz="3111" dirty="0">
                <a:solidFill>
                  <a:srgbClr val="FF0000"/>
                </a:solidFill>
              </a:rPr>
              <a:t>Electric Field due to Multiple Charges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6764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137487"/>
            <a:ext cx="4340225" cy="105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b="57798"/>
          <a:stretch/>
        </p:blipFill>
        <p:spPr bwMode="auto">
          <a:xfrm>
            <a:off x="1617315" y="1546888"/>
            <a:ext cx="5887838" cy="224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9391"/>
          <a:stretch/>
        </p:blipFill>
        <p:spPr bwMode="auto">
          <a:xfrm>
            <a:off x="4889594" y="3933056"/>
            <a:ext cx="4128249" cy="2779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8256F4-4D1D-4260-927B-55CDE8A7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t="42649"/>
          <a:stretch/>
        </p:blipFill>
        <p:spPr bwMode="auto">
          <a:xfrm>
            <a:off x="76200" y="4077072"/>
            <a:ext cx="4813394" cy="249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接连接符 5"/>
          <p:cNvCxnSpPr/>
          <p:nvPr/>
        </p:nvCxnSpPr>
        <p:spPr>
          <a:xfrm>
            <a:off x="4644008" y="2924944"/>
            <a:ext cx="7920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300192" y="2924944"/>
            <a:ext cx="100811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724128" y="3212976"/>
            <a:ext cx="100811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5374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Electric Field Due to Charge Distributions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2547972"/>
            <a:ext cx="1633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Field due to: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948082"/>
            <a:ext cx="5279543" cy="1195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841" y="4437112"/>
            <a:ext cx="3886200" cy="1149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4437112"/>
            <a:ext cx="4235319" cy="205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40CE89-00CF-47B1-A99F-5EDE991E4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95574" y="1555281"/>
            <a:ext cx="87969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To </a:t>
            </a:r>
            <a:r>
              <a:rPr lang="zh-CN" altLang="en-US" sz="2400" dirty="0"/>
              <a:t>extend the results obtained for the field due to discrete point charges to continuous charge distributions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4" y="2060848"/>
            <a:ext cx="3509739" cy="22322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3111" y="5805264"/>
            <a:ext cx="4674913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vector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pointing to the observation point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source point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necessarily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origin of the coordinates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16259</TotalTime>
  <Words>1126</Words>
  <Application>Microsoft Office PowerPoint</Application>
  <PresentationFormat>全屏显示(4:3)</PresentationFormat>
  <Paragraphs>198</Paragraphs>
  <Slides>46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7" baseType="lpstr">
      <vt:lpstr>华文仿宋</vt:lpstr>
      <vt:lpstr>Arial</vt:lpstr>
      <vt:lpstr>Calibri</vt:lpstr>
      <vt:lpstr>Cambria Math</vt:lpstr>
      <vt:lpstr>Symbol</vt:lpstr>
      <vt:lpstr>Times New Roman</vt:lpstr>
      <vt:lpstr>Tw Cen MT</vt:lpstr>
      <vt:lpstr>Wingdings</vt:lpstr>
      <vt:lpstr>Wingdings 2</vt:lpstr>
      <vt:lpstr>Median</vt:lpstr>
      <vt:lpstr>公式</vt:lpstr>
      <vt:lpstr>4. Electrostatics</vt:lpstr>
      <vt:lpstr>Chapter 4 Overview</vt:lpstr>
      <vt:lpstr>Maxwell’s Equations</vt:lpstr>
      <vt:lpstr>Charge Distributions</vt:lpstr>
      <vt:lpstr>Current Density</vt:lpstr>
      <vt:lpstr>Coulomb’s Law</vt:lpstr>
      <vt:lpstr>Electric Field Due to 2 Charges</vt:lpstr>
      <vt:lpstr>Electric Field due to Multiple Charges </vt:lpstr>
      <vt:lpstr>Electric Field Due to Charge Distributions</vt:lpstr>
      <vt:lpstr>PowerPoint 演示文稿</vt:lpstr>
      <vt:lpstr>PowerPoint 演示文稿</vt:lpstr>
      <vt:lpstr>PowerPoint 演示文稿</vt:lpstr>
      <vt:lpstr>PowerPoint 演示文稿</vt:lpstr>
      <vt:lpstr>Gauss’s Law</vt:lpstr>
      <vt:lpstr>Applying Gauss’s Law</vt:lpstr>
      <vt:lpstr>Electric Scalar Potential</vt:lpstr>
      <vt:lpstr>Electric Scalar Potential</vt:lpstr>
      <vt:lpstr>Electric Potential Due to Charges</vt:lpstr>
      <vt:lpstr>Relating E to V</vt:lpstr>
      <vt:lpstr>PowerPoint 演示文稿</vt:lpstr>
      <vt:lpstr>PowerPoint 演示文稿</vt:lpstr>
      <vt:lpstr>Poisson’s &amp; Laplace’s Equations</vt:lpstr>
      <vt:lpstr>Conduction Current</vt:lpstr>
      <vt:lpstr>Conductivity</vt:lpstr>
      <vt:lpstr>Resistance</vt:lpstr>
      <vt:lpstr>PowerPoint 演示文稿</vt:lpstr>
      <vt:lpstr>Joule’s Law</vt:lpstr>
      <vt:lpstr>Dielectric Materials</vt:lpstr>
      <vt:lpstr>Electric Breakdown</vt:lpstr>
      <vt:lpstr>Boundary Conditions</vt:lpstr>
      <vt:lpstr>Cont.</vt:lpstr>
      <vt:lpstr>What about Volume Charge Density</vt:lpstr>
      <vt:lpstr>PowerPoint 演示文稿</vt:lpstr>
      <vt:lpstr>Summary of Boundary Conditions</vt:lpstr>
      <vt:lpstr>Conductors</vt:lpstr>
      <vt:lpstr>Field Lines at Conductor Boundary</vt:lpstr>
      <vt:lpstr>PowerPoint 演示文稿</vt:lpstr>
      <vt:lpstr>PowerPoint 演示文稿</vt:lpstr>
      <vt:lpstr>Capacitance</vt:lpstr>
      <vt:lpstr>Capacitance</vt:lpstr>
      <vt:lpstr>PowerPoint 演示文稿</vt:lpstr>
      <vt:lpstr>PowerPoint 演示文稿</vt:lpstr>
      <vt:lpstr>Electrostatic Potential Energy</vt:lpstr>
      <vt:lpstr>Image Method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dell</cp:lastModifiedBy>
  <cp:revision>309</cp:revision>
  <cp:lastPrinted>2009-09-17T21:51:49Z</cp:lastPrinted>
  <dcterms:created xsi:type="dcterms:W3CDTF">2010-03-25T20:22:05Z</dcterms:created>
  <dcterms:modified xsi:type="dcterms:W3CDTF">2022-03-03T01:59:21Z</dcterms:modified>
</cp:coreProperties>
</file>